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  <p:sldMasterId id="2147483685" r:id="rId2"/>
    <p:sldMasterId id="2147483697" r:id="rId3"/>
    <p:sldMasterId id="2147483709" r:id="rId4"/>
    <p:sldMasterId id="2147483721" r:id="rId5"/>
    <p:sldMasterId id="2147483733" r:id="rId6"/>
  </p:sldMasterIdLst>
  <p:notesMasterIdLst>
    <p:notesMasterId r:id="rId17"/>
  </p:notesMasterIdLst>
  <p:handoutMasterIdLst>
    <p:handoutMasterId r:id="rId18"/>
  </p:handoutMasterIdLst>
  <p:sldIdLst>
    <p:sldId id="312" r:id="rId7"/>
    <p:sldId id="321" r:id="rId8"/>
    <p:sldId id="315" r:id="rId9"/>
    <p:sldId id="316" r:id="rId10"/>
    <p:sldId id="317" r:id="rId11"/>
    <p:sldId id="313" r:id="rId12"/>
    <p:sldId id="318" r:id="rId13"/>
    <p:sldId id="319" r:id="rId14"/>
    <p:sldId id="314" r:id="rId15"/>
    <p:sldId id="320" r:id="rId16"/>
  </p:sldIdLst>
  <p:sldSz cx="9144000" cy="5143500" type="screen16x9"/>
  <p:notesSz cx="6761163" cy="99425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Светлый стиль 1 -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5476" autoAdjust="0"/>
  </p:normalViewPr>
  <p:slideViewPr>
    <p:cSldViewPr>
      <p:cViewPr>
        <p:scale>
          <a:sx n="155" d="100"/>
          <a:sy n="155" d="100"/>
        </p:scale>
        <p:origin x="-270" y="-4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10" Type="http://schemas.openxmlformats.org/officeDocument/2006/relationships/slide" Target="slides/slide4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19E88F-94A5-4EBC-8911-0FED61D7CBF1}" type="datetimeFigureOut">
              <a:rPr lang="ru-RU" smtClean="0"/>
              <a:t>07.07.2018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1380E1-D2CB-4371-A1C8-E8C6BB7DFE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574179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B95C86-125D-4B0E-9CFC-14A38AEC0A07}" type="datetimeFigureOut">
              <a:rPr lang="ru-RU" smtClean="0"/>
              <a:pPr/>
              <a:t>07.07.2018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263" y="746125"/>
            <a:ext cx="6624637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6117" y="4722694"/>
            <a:ext cx="5408930" cy="44741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E1116B-6A9E-45AC-AC41-743EF9E0E48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14474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60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0C2400-ABB2-402E-863B-94202AB64DE3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07.07.2018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53D5F8C-5FC1-4EB6-8022-9951DD56BFE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02985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0C2400-ABB2-402E-863B-94202AB64DE3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07.07.2018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53D5F8C-5FC1-4EB6-8022-9951DD56BFE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981627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82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82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0C2400-ABB2-402E-863B-94202AB64DE3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07.07.2018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53D5F8C-5FC1-4EB6-8022-9951DD56BFE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26070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40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820C2400-ABB2-402E-863B-94202AB64DE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685800"/>
              <a:t>07.07.2018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553D5F8C-5FC1-4EB6-8022-9951DD56BFE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531415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820C2400-ABB2-402E-863B-94202AB64DE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685800"/>
              <a:t>07.07.2018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553D5F8C-5FC1-4EB6-8022-9951DD56BFE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74579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85"/>
            <a:ext cx="7772400" cy="1021556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42"/>
            <a:ext cx="7772400" cy="1125140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820C2400-ABB2-402E-863B-94202AB64DE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685800"/>
              <a:t>07.07.2018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553D5F8C-5FC1-4EB6-8022-9951DD56BFE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534014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200154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00154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820C2400-ABB2-402E-863B-94202AB64DE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685800"/>
              <a:t>07.07.2018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553D5F8C-5FC1-4EB6-8022-9951DD56BFE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589365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3" y="1151335"/>
            <a:ext cx="4040188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3" y="1631156"/>
            <a:ext cx="4040188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57" y="1151335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57" y="1631156"/>
            <a:ext cx="4041775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820C2400-ABB2-402E-863B-94202AB64DE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685800"/>
              <a:t>07.07.2018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553D5F8C-5FC1-4EB6-8022-9951DD56BFE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600030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820C2400-ABB2-402E-863B-94202AB64DE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685800"/>
              <a:t>07.07.2018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553D5F8C-5FC1-4EB6-8022-9951DD56BFE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995800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820C2400-ABB2-402E-863B-94202AB64DE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685800"/>
              <a:t>07.07.2018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553D5F8C-5FC1-4EB6-8022-9951DD56BFE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063288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69" y="204801"/>
            <a:ext cx="5111751" cy="438983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820C2400-ABB2-402E-863B-94202AB64DE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685800"/>
              <a:t>07.07.2018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553D5F8C-5FC1-4EB6-8022-9951DD56BFE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29974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0C2400-ABB2-402E-863B-94202AB64DE3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07.07.2018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53D5F8C-5FC1-4EB6-8022-9951DD56BFE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1434065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15"/>
            <a:ext cx="54864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820C2400-ABB2-402E-863B-94202AB64DE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685800"/>
              <a:t>07.07.2018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553D5F8C-5FC1-4EB6-8022-9951DD56BFE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062767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820C2400-ABB2-402E-863B-94202AB64DE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685800"/>
              <a:t>07.07.2018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553D5F8C-5FC1-4EB6-8022-9951DD56BFE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80996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820C2400-ABB2-402E-863B-94202AB64DE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685800"/>
              <a:t>07.07.2018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553D5F8C-5FC1-4EB6-8022-9951DD56BFE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68794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40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820C2400-ABB2-402E-863B-94202AB64DE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685800"/>
              <a:t>07.07.2018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553D5F8C-5FC1-4EB6-8022-9951DD56BFE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198752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820C2400-ABB2-402E-863B-94202AB64DE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685800"/>
              <a:t>07.07.2018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553D5F8C-5FC1-4EB6-8022-9951DD56BFE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409064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85"/>
            <a:ext cx="7772400" cy="1021556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42"/>
            <a:ext cx="7772400" cy="1125140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820C2400-ABB2-402E-863B-94202AB64DE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685800"/>
              <a:t>07.07.2018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553D5F8C-5FC1-4EB6-8022-9951DD56BFE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031003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200154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00154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820C2400-ABB2-402E-863B-94202AB64DE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685800"/>
              <a:t>07.07.2018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553D5F8C-5FC1-4EB6-8022-9951DD56BFE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890662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3" y="1151335"/>
            <a:ext cx="4040188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3" y="1631156"/>
            <a:ext cx="4040188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57" y="1151335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57" y="1631156"/>
            <a:ext cx="4041775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820C2400-ABB2-402E-863B-94202AB64DE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685800"/>
              <a:t>07.07.2018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553D5F8C-5FC1-4EB6-8022-9951DD56BFE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390598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820C2400-ABB2-402E-863B-94202AB64DE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685800"/>
              <a:t>07.07.2018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553D5F8C-5FC1-4EB6-8022-9951DD56BFE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876476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820C2400-ABB2-402E-863B-94202AB64DE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685800"/>
              <a:t>07.07.2018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553D5F8C-5FC1-4EB6-8022-9951DD56BFE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4003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8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0C2400-ABB2-402E-863B-94202AB64DE3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07.07.2018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53D5F8C-5FC1-4EB6-8022-9951DD56BFE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9851415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69" y="204801"/>
            <a:ext cx="5111751" cy="438983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820C2400-ABB2-402E-863B-94202AB64DE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685800"/>
              <a:t>07.07.2018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553D5F8C-5FC1-4EB6-8022-9951DD56BFE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217120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15"/>
            <a:ext cx="54864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820C2400-ABB2-402E-863B-94202AB64DE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685800"/>
              <a:t>07.07.2018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553D5F8C-5FC1-4EB6-8022-9951DD56BFE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330925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820C2400-ABB2-402E-863B-94202AB64DE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685800"/>
              <a:t>07.07.2018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553D5F8C-5FC1-4EB6-8022-9951DD56BFE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394208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820C2400-ABB2-402E-863B-94202AB64DE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685800"/>
              <a:t>07.07.2018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553D5F8C-5FC1-4EB6-8022-9951DD56BFE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572884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685800"/>
              <a:t>07.07.2018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036011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685800"/>
              <a:t>07.07.2018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685151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685800"/>
              <a:t>07.07.2018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188161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685800"/>
              <a:t>07.07.2018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736551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685800"/>
              <a:t>07.07.2018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830199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685800"/>
              <a:t>07.07.2018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44179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0C2400-ABB2-402E-863B-94202AB64DE3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07.07.2018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53D5F8C-5FC1-4EB6-8022-9951DD56BFE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8640189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685800"/>
              <a:t>07.07.2018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614139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685800"/>
              <a:t>07.07.2018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208035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685800"/>
              <a:t>07.07.2018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586171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685800"/>
              <a:t>07.07.2018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136241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685800"/>
              <a:t>07.07.2018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230038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685800"/>
              <a:t>07.07.2018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036240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685800"/>
              <a:t>07.07.2018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3536992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685800"/>
              <a:t>07.07.2018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562041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685800"/>
              <a:t>07.07.2018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507734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685800"/>
              <a:t>07.07.2018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52921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2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8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2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2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8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2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0C2400-ABB2-402E-863B-94202AB64DE3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07.07.2018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53D5F8C-5FC1-4EB6-8022-9951DD56BFE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82107997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685800"/>
              <a:t>07.07.2018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974020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685800"/>
              <a:t>07.07.2018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8072945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685800"/>
              <a:t>07.07.2018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4070675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685800"/>
              <a:t>07.07.2018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2278500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685800"/>
              <a:t>07.07.2018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483196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685800"/>
              <a:t>07.07.2018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4591423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685800"/>
              <a:t>07.07.2018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5314845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685800"/>
              <a:t>07.07.2018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398353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685800"/>
              <a:t>07.07.2018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9977658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685800"/>
              <a:t>07.07.2018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99457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0C2400-ABB2-402E-863B-94202AB64DE3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07.07.2018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53D5F8C-5FC1-4EB6-8022-9951DD56BFE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2053085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685800"/>
              <a:t>07.07.2018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090582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685800"/>
              <a:t>07.07.2018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0788175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685800"/>
              <a:t>07.07.2018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9991595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685800"/>
              <a:t>07.07.2018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4542615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685800"/>
              <a:t>07.07.2018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2725419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685800"/>
              <a:t>07.07.2018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027492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685800"/>
              <a:t>07.07.2018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92451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0C2400-ABB2-402E-863B-94202AB64DE3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07.07.2018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53D5F8C-5FC1-4EB6-8022-9951DD56BFE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412735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5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3" y="204797"/>
            <a:ext cx="5111751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5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8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2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0C2400-ABB2-402E-863B-94202AB64DE3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07.07.2018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53D5F8C-5FC1-4EB6-8022-9951DD56BFE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900666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8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2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4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8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2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0C2400-ABB2-402E-863B-94202AB64DE3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07.07.2018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53D5F8C-5FC1-4EB6-8022-9951DD56BFE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434002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38" tIns="45719" rIns="91438" bIns="45719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38" tIns="45719" rIns="91438" bIns="45719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38" tIns="45719" rIns="91438" bIns="45719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0C2400-ABB2-402E-863B-94202AB64DE3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07.07.2018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38" tIns="45719" rIns="91438" bIns="45719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38" tIns="45719" rIns="91438" bIns="45719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3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53D5F8C-5FC1-4EB6-8022-9951DD56BFE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386073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ctr" defTabSz="914378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92" indent="-342892" algn="l" defTabSz="914378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31" indent="-285743" algn="l" defTabSz="914378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2" indent="-228594" algn="l" defTabSz="914378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8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8" indent="-228594" algn="l" defTabSz="914378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5" indent="-228594" algn="l" defTabSz="91437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8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2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4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7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820C2400-ABB2-402E-863B-94202AB64DE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685800"/>
              <a:t>07.07.2018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7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7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553D5F8C-5FC1-4EB6-8022-9951DD56BFE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1546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6858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4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7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820C2400-ABB2-402E-863B-94202AB64DE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685800"/>
              <a:t>07.07.2018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7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7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553D5F8C-5FC1-4EB6-8022-9951DD56BFE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83771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</p:sldLayoutIdLst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6858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685800"/>
              <a:t>07.07.2018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95964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2" r:id="rId3"/>
    <p:sldLayoutId id="2147483713" r:id="rId4"/>
    <p:sldLayoutId id="2147483714" r:id="rId5"/>
    <p:sldLayoutId id="2147483715" r:id="rId6"/>
    <p:sldLayoutId id="2147483716" r:id="rId7"/>
    <p:sldLayoutId id="2147483717" r:id="rId8"/>
    <p:sldLayoutId id="2147483718" r:id="rId9"/>
    <p:sldLayoutId id="2147483719" r:id="rId10"/>
    <p:sldLayoutId id="2147483720" r:id="rId11"/>
  </p:sldLayoutIdLst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685800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685800"/>
              <a:t>07.07.2018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3837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</p:sldLayoutIdLst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685800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685800"/>
              <a:t>07.07.2018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0390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4" r:id="rId1"/>
    <p:sldLayoutId id="2147483735" r:id="rId2"/>
    <p:sldLayoutId id="2147483736" r:id="rId3"/>
    <p:sldLayoutId id="2147483737" r:id="rId4"/>
    <p:sldLayoutId id="2147483738" r:id="rId5"/>
    <p:sldLayoutId id="2147483739" r:id="rId6"/>
    <p:sldLayoutId id="2147483740" r:id="rId7"/>
    <p:sldLayoutId id="2147483741" r:id="rId8"/>
    <p:sldLayoutId id="2147483742" r:id="rId9"/>
    <p:sldLayoutId id="2147483743" r:id="rId10"/>
    <p:sldLayoutId id="2147483744" r:id="rId11"/>
  </p:sldLayoutIdLst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685800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" y="0"/>
            <a:ext cx="9143999" cy="5272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6373" y="16176"/>
            <a:ext cx="8229600" cy="668945"/>
          </a:xfrm>
        </p:spPr>
        <p:txBody>
          <a:bodyPr>
            <a:noAutofit/>
          </a:bodyPr>
          <a:lstStyle/>
          <a:p>
            <a:pPr marL="0" indent="0"/>
            <a:r>
              <a:rPr lang="ru-RU" sz="1600" b="1" dirty="0" smtClean="0">
                <a:ln>
                  <a:solidFill>
                    <a:srgbClr val="C0504D">
                      <a:lumMod val="75000"/>
                    </a:srgbClr>
                  </a:solidFill>
                </a:ln>
                <a:solidFill>
                  <a:srgbClr val="C00000"/>
                </a:solidFill>
                <a:latin typeface="Garamond" pitchFamily="18" charset="0"/>
                <a:cs typeface="Times New Roman" pitchFamily="18" charset="0"/>
              </a:rPr>
              <a:t>Профессиональное развитие педагогических и управленческих работников в рамках гранта «Создание и поддержка региональных инновационных площадок (РИП)</a:t>
            </a:r>
            <a:endParaRPr lang="ru-RU" sz="1600" i="1" dirty="0">
              <a:ln>
                <a:solidFill>
                  <a:srgbClr val="C0504D">
                    <a:lumMod val="75000"/>
                  </a:srgbClr>
                </a:solidFill>
              </a:ln>
              <a:solidFill>
                <a:srgbClr val="C00000"/>
              </a:solidFill>
              <a:latin typeface="Garamond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43539" y="915566"/>
            <a:ext cx="8435268" cy="3672408"/>
          </a:xfrm>
        </p:spPr>
        <p:txBody>
          <a:bodyPr>
            <a:normAutofit fontScale="92500"/>
          </a:bodyPr>
          <a:lstStyle/>
          <a:p>
            <a:pPr marL="342900" indent="-342900">
              <a:buNone/>
            </a:pP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</a:rPr>
              <a:t>Участвуют только государственные и муниципальные образовательные организации, расположенные на территории РТ</a:t>
            </a:r>
          </a:p>
          <a:p>
            <a:pPr marL="0" indent="0">
              <a:buNone/>
            </a:pPr>
            <a:r>
              <a:rPr lang="ru-RU" sz="1600" u="sng" dirty="0" smtClean="0">
                <a:solidFill>
                  <a:srgbClr val="0070C0"/>
                </a:solidFill>
              </a:rPr>
              <a:t>Грант предоставляется на разработку, апробацию и внедрение инновационного продукта</a:t>
            </a:r>
          </a:p>
          <a:p>
            <a:pPr marL="0" indent="0">
              <a:buNone/>
            </a:pPr>
            <a:r>
              <a:rPr lang="ru-RU" sz="1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Всего 32 площадки: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16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24 общеобразовательные организации получат грант в размере по 500 </a:t>
            </a:r>
            <a:r>
              <a:rPr lang="ru-RU" sz="1600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тыс.рублей</a:t>
            </a:r>
            <a:endParaRPr lang="ru-RU" sz="1600" i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ru-RU" sz="16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8 организаций (ВО, ПО, ДПО) получат грант в размере по 1 </a:t>
            </a:r>
            <a:r>
              <a:rPr lang="ru-RU" sz="1600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млн.рублей</a:t>
            </a:r>
            <a:endParaRPr lang="ru-RU" sz="1600" i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None/>
            </a:pPr>
            <a:endParaRPr lang="ru-RU" sz="800" i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</a:rPr>
              <a:t>Грант направлен на выплату по следующим позициям:</a:t>
            </a:r>
          </a:p>
          <a:p>
            <a:pPr>
              <a:buNone/>
            </a:pPr>
            <a:r>
              <a:rPr lang="ru-RU" sz="1600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16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)    выплаты </a:t>
            </a:r>
            <a:r>
              <a:rPr lang="ru-RU" sz="1600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научному консультанту, персоналу площадки (заместитель  руководителя, занимающийся РИП,  учителя,  классный руководитель или другой специалист организации)  за разработку инновационного продукта (учебно-методических комплектов, пособий, программ, диагностических и  контрольно-измерительных материалов и т.д.) </a:t>
            </a:r>
            <a:r>
              <a:rPr lang="ru-RU" sz="16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(80%)</a:t>
            </a:r>
            <a:endParaRPr lang="ru-RU" sz="1600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fontAlgn="base">
              <a:buNone/>
            </a:pPr>
            <a:r>
              <a:rPr lang="ru-RU" sz="1600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16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)    расходы </a:t>
            </a:r>
            <a:r>
              <a:rPr lang="ru-RU" sz="1600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на печать и тиражирование инновационного продукта (10%);</a:t>
            </a:r>
          </a:p>
          <a:p>
            <a:pPr fontAlgn="base">
              <a:buNone/>
            </a:pPr>
            <a:r>
              <a:rPr lang="ru-RU" sz="1600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16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)    расходы</a:t>
            </a:r>
            <a:r>
              <a:rPr lang="ru-RU" sz="1600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предназначенные для распространения инновационного опыта (10%)</a:t>
            </a:r>
          </a:p>
          <a:p>
            <a:pPr marL="285750" indent="-285750">
              <a:buNone/>
            </a:pPr>
            <a:endParaRPr lang="ru-RU" sz="16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sz="1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endParaRPr lang="ru-RU" sz="1800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7219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907704" y="0"/>
            <a:ext cx="36724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42900" algn="ctr" defTabSz="685800"/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n>
                  <a:solidFill>
                    <a:srgbClr val="C0504D">
                      <a:lumMod val="75000"/>
                    </a:srgbClr>
                  </a:solidFill>
                </a:ln>
                <a:solidFill>
                  <a:srgbClr val="C00000"/>
                </a:solidFill>
                <a:latin typeface="Garamond" pitchFamily="18" charset="0"/>
                <a:cs typeface="Times New Roman" pitchFamily="18" charset="0"/>
              </a:rPr>
              <a:t>Дальнейшие шаги </a:t>
            </a:r>
            <a:endParaRPr lang="ru-RU" b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87524" y="483518"/>
            <a:ext cx="856895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Разработка, утверждение и направление в МОиН РТ </a:t>
            </a:r>
            <a:r>
              <a:rPr lang="ru-RU" dirty="0" smtClean="0">
                <a:solidFill>
                  <a:srgbClr val="C00000"/>
                </a:solidFill>
              </a:rPr>
              <a:t>до 20 июля 2018 года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дорожных карт по примерной форме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ru-RU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ru-RU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ru-RU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ru-RU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Мониторинг реализации гранта Экспертным советом в период с 20 по 30 сентября 2018 года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7794131"/>
              </p:ext>
            </p:extLst>
          </p:nvPr>
        </p:nvGraphicFramePr>
        <p:xfrm>
          <a:off x="611560" y="1131590"/>
          <a:ext cx="7692515" cy="16230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38503">
                  <a:extLst>
                    <a:ext uri="{9D8B030D-6E8A-4147-A177-3AD203B41FA5}">
                      <a16:colId xmlns:a16="http://schemas.microsoft.com/office/drawing/2014/main" xmlns="" val="2157183798"/>
                    </a:ext>
                  </a:extLst>
                </a:gridCol>
                <a:gridCol w="1538503">
                  <a:extLst>
                    <a:ext uri="{9D8B030D-6E8A-4147-A177-3AD203B41FA5}">
                      <a16:colId xmlns:a16="http://schemas.microsoft.com/office/drawing/2014/main" xmlns="" val="814738245"/>
                    </a:ext>
                  </a:extLst>
                </a:gridCol>
                <a:gridCol w="1538503">
                  <a:extLst>
                    <a:ext uri="{9D8B030D-6E8A-4147-A177-3AD203B41FA5}">
                      <a16:colId xmlns:a16="http://schemas.microsoft.com/office/drawing/2014/main" xmlns="" val="3146954333"/>
                    </a:ext>
                  </a:extLst>
                </a:gridCol>
                <a:gridCol w="1538503">
                  <a:extLst>
                    <a:ext uri="{9D8B030D-6E8A-4147-A177-3AD203B41FA5}">
                      <a16:colId xmlns:a16="http://schemas.microsoft.com/office/drawing/2014/main" xmlns="" val="1891144573"/>
                    </a:ext>
                  </a:extLst>
                </a:gridCol>
                <a:gridCol w="1538503">
                  <a:extLst>
                    <a:ext uri="{9D8B030D-6E8A-4147-A177-3AD203B41FA5}">
                      <a16:colId xmlns:a16="http://schemas.microsoft.com/office/drawing/2014/main" xmlns="" val="3060051645"/>
                    </a:ext>
                  </a:extLst>
                </a:gridCol>
              </a:tblGrid>
              <a:tr h="370840">
                <a:tc gridSpan="5">
                  <a:txBody>
                    <a:bodyPr/>
                    <a:lstStyle/>
                    <a:p>
                      <a:r>
                        <a:rPr lang="ru-RU" b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Наименование организации</a:t>
                      </a:r>
                    </a:p>
                    <a:p>
                      <a:r>
                        <a:rPr lang="ru-RU" b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Наименование проекта</a:t>
                      </a:r>
                    </a:p>
                    <a:p>
                      <a:r>
                        <a:rPr lang="ru-RU" b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Научный руководитель (контакты)</a:t>
                      </a:r>
                    </a:p>
                    <a:p>
                      <a:r>
                        <a:rPr lang="ru-RU" b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Апробационные площадки (контакты, адрес) </a:t>
                      </a:r>
                      <a:endParaRPr lang="ru-RU" b="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 b="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 b="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 b="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 b="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4813335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Наименование мероприятия</a:t>
                      </a:r>
                    </a:p>
                    <a:p>
                      <a:endParaRPr lang="ru-RU" b="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Сроки реализации</a:t>
                      </a:r>
                    </a:p>
                    <a:p>
                      <a:endParaRPr lang="ru-RU" b="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Ответственный исполнитель</a:t>
                      </a:r>
                    </a:p>
                    <a:p>
                      <a:endParaRPr lang="ru-RU" b="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Стоимость работ</a:t>
                      </a:r>
                    </a:p>
                    <a:p>
                      <a:endParaRPr lang="ru-RU" b="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Результат</a:t>
                      </a:r>
                    </a:p>
                    <a:p>
                      <a:endParaRPr lang="ru-RU" b="0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58293609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98831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37"/>
            <a:ext cx="9143999" cy="5142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5094" y="262951"/>
            <a:ext cx="6304724" cy="405044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ru-RU" sz="1800" b="1" dirty="0">
              <a:solidFill>
                <a:srgbClr val="002060"/>
              </a:solidFill>
              <a:latin typeface="Arial" charset="0"/>
              <a:cs typeface="Arial" charset="0"/>
            </a:endParaRPr>
          </a:p>
          <a:p>
            <a:pPr marL="0" indent="0" algn="just">
              <a:buNone/>
            </a:pPr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endParaRPr lang="ru-RU" sz="1200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1200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439652" y="45891"/>
            <a:ext cx="642671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n>
                  <a:solidFill>
                    <a:srgbClr val="C0504D">
                      <a:lumMod val="75000"/>
                    </a:srgbClr>
                  </a:solidFill>
                </a:ln>
                <a:solidFill>
                  <a:srgbClr val="C00000"/>
                </a:solidFill>
                <a:latin typeface="Garamond" pitchFamily="18" charset="0"/>
                <a:ea typeface="+mj-ea"/>
                <a:cs typeface="Times New Roman" pitchFamily="18" charset="0"/>
              </a:rPr>
              <a:t>Итоги конкурсного отбора на соискание гранта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036609" y="660808"/>
            <a:ext cx="5981794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1.Подано заявок из 132 организаций</a:t>
            </a:r>
          </a:p>
          <a:p>
            <a:endParaRPr lang="ru-RU" dirty="0"/>
          </a:p>
          <a:p>
            <a:r>
              <a:rPr lang="ru-RU" dirty="0"/>
              <a:t>           </a:t>
            </a:r>
            <a:r>
              <a:rPr lang="ru-RU" b="1" dirty="0">
                <a:solidFill>
                  <a:srgbClr val="00B050"/>
                </a:solidFill>
              </a:rPr>
              <a:t>ДОО    ОО    ДОД    </a:t>
            </a:r>
            <a:r>
              <a:rPr lang="ru-RU" b="1" dirty="0">
                <a:solidFill>
                  <a:srgbClr val="0000FF"/>
                </a:solidFill>
              </a:rPr>
              <a:t>СПО     ВО     ДПО</a:t>
            </a:r>
          </a:p>
          <a:p>
            <a:r>
              <a:rPr lang="ru-RU" b="1" dirty="0">
                <a:solidFill>
                  <a:srgbClr val="00B050"/>
                </a:solidFill>
              </a:rPr>
              <a:t>           (33)      (80)    (7)       </a:t>
            </a:r>
            <a:r>
              <a:rPr lang="ru-RU" b="1" dirty="0">
                <a:solidFill>
                  <a:srgbClr val="0000FF"/>
                </a:solidFill>
              </a:rPr>
              <a:t>(8)        (3)      (1)</a:t>
            </a:r>
          </a:p>
          <a:p>
            <a:endParaRPr lang="ru-RU" dirty="0"/>
          </a:p>
          <a:p>
            <a:r>
              <a:rPr lang="ru-RU" b="1" dirty="0"/>
              <a:t>2.Прошли на второй очный этап 46 организаций</a:t>
            </a:r>
          </a:p>
          <a:p>
            <a:pPr lvl="0"/>
            <a:r>
              <a:rPr lang="ru-RU" dirty="0">
                <a:solidFill>
                  <a:prstClr val="black"/>
                </a:solidFill>
              </a:rPr>
              <a:t>          </a:t>
            </a:r>
          </a:p>
          <a:p>
            <a:pPr lvl="0"/>
            <a:r>
              <a:rPr lang="ru-RU" dirty="0">
                <a:solidFill>
                  <a:prstClr val="black"/>
                </a:solidFill>
              </a:rPr>
              <a:t>            </a:t>
            </a:r>
            <a:r>
              <a:rPr lang="ru-RU" b="1" dirty="0">
                <a:solidFill>
                  <a:srgbClr val="00B050"/>
                </a:solidFill>
              </a:rPr>
              <a:t>ДОО    ОО    ДОД    </a:t>
            </a:r>
            <a:r>
              <a:rPr lang="ru-RU" b="1" dirty="0">
                <a:solidFill>
                  <a:srgbClr val="0000FF"/>
                </a:solidFill>
              </a:rPr>
              <a:t>СПО     ВО     ДПО</a:t>
            </a:r>
          </a:p>
          <a:p>
            <a:pPr lvl="0"/>
            <a:r>
              <a:rPr lang="ru-RU" dirty="0">
                <a:solidFill>
                  <a:prstClr val="black"/>
                </a:solidFill>
              </a:rPr>
              <a:t>             </a:t>
            </a:r>
            <a:r>
              <a:rPr lang="ru-RU" b="1" dirty="0">
                <a:solidFill>
                  <a:srgbClr val="00B050"/>
                </a:solidFill>
              </a:rPr>
              <a:t>(8)       (22)     (5)</a:t>
            </a:r>
            <a:r>
              <a:rPr lang="ru-RU" dirty="0">
                <a:solidFill>
                  <a:prstClr val="black"/>
                </a:solidFill>
              </a:rPr>
              <a:t>        </a:t>
            </a:r>
            <a:r>
              <a:rPr lang="ru-RU" b="1" dirty="0">
                <a:solidFill>
                  <a:srgbClr val="0000FF"/>
                </a:solidFill>
              </a:rPr>
              <a:t>(7)      (3)      (1)</a:t>
            </a:r>
          </a:p>
          <a:p>
            <a:pPr lvl="0"/>
            <a:endParaRPr lang="ru-RU" dirty="0">
              <a:solidFill>
                <a:prstClr val="black"/>
              </a:solidFill>
            </a:endParaRPr>
          </a:p>
          <a:p>
            <a:pPr lvl="0"/>
            <a:r>
              <a:rPr lang="ru-RU" b="1" dirty="0">
                <a:solidFill>
                  <a:prstClr val="black"/>
                </a:solidFill>
              </a:rPr>
              <a:t>3.Успешно прошли второй этап 32 организации</a:t>
            </a:r>
          </a:p>
          <a:p>
            <a:pPr lvl="0"/>
            <a:endParaRPr lang="ru-RU" dirty="0">
              <a:solidFill>
                <a:prstClr val="black"/>
              </a:solidFill>
            </a:endParaRPr>
          </a:p>
          <a:p>
            <a:pPr lvl="0"/>
            <a:r>
              <a:rPr lang="ru-RU" dirty="0">
                <a:solidFill>
                  <a:prstClr val="black"/>
                </a:solidFill>
              </a:rPr>
              <a:t>            </a:t>
            </a:r>
            <a:r>
              <a:rPr lang="ru-RU" b="1" dirty="0">
                <a:solidFill>
                  <a:srgbClr val="00B050"/>
                </a:solidFill>
              </a:rPr>
              <a:t>ДОО    ОО    ДОД    </a:t>
            </a:r>
            <a:r>
              <a:rPr lang="ru-RU" b="1" dirty="0">
                <a:solidFill>
                  <a:srgbClr val="0000FF"/>
                </a:solidFill>
              </a:rPr>
              <a:t>СПО     ВО     ДПО</a:t>
            </a:r>
          </a:p>
          <a:p>
            <a:pPr lvl="0"/>
            <a:r>
              <a:rPr lang="ru-RU" b="1" dirty="0">
                <a:solidFill>
                  <a:srgbClr val="00B050"/>
                </a:solidFill>
              </a:rPr>
              <a:t>             (5)       (16)     (3)        </a:t>
            </a:r>
            <a:r>
              <a:rPr lang="ru-RU" b="1" dirty="0">
                <a:solidFill>
                  <a:srgbClr val="0000FF"/>
                </a:solidFill>
              </a:rPr>
              <a:t>(4)      (3)      (1)</a:t>
            </a:r>
          </a:p>
          <a:p>
            <a:pPr lvl="0"/>
            <a:endParaRPr lang="ru-RU" b="1" dirty="0">
              <a:solidFill>
                <a:prstClr val="black"/>
              </a:solidFill>
            </a:endParaRPr>
          </a:p>
          <a:p>
            <a:pPr lvl="0"/>
            <a:endParaRPr lang="ru-RU" sz="1500" b="1" dirty="0">
              <a:solidFill>
                <a:prstClr val="black"/>
              </a:solidFill>
            </a:endParaRPr>
          </a:p>
          <a:p>
            <a:endParaRPr lang="ru-RU" sz="1500" b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1533592" y="2173290"/>
            <a:ext cx="5781785" cy="2383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35255" algn="just">
              <a:lnSpc>
                <a:spcPct val="115000"/>
              </a:lnSpc>
              <a:tabLst>
                <a:tab pos="472916" algn="l"/>
              </a:tabLst>
            </a:pPr>
            <a:endParaRPr lang="ru-RU" sz="825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14" name="Прямая со стрелкой 13"/>
          <p:cNvCxnSpPr/>
          <p:nvPr/>
        </p:nvCxnSpPr>
        <p:spPr>
          <a:xfrm>
            <a:off x="1556953" y="924900"/>
            <a:ext cx="0" cy="16201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>
            <a:off x="3026663" y="961821"/>
            <a:ext cx="0" cy="16201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>
            <a:off x="3364831" y="943182"/>
            <a:ext cx="0" cy="16201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>
            <a:off x="1567157" y="1772239"/>
            <a:ext cx="0" cy="16201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>
            <a:off x="1936516" y="1763026"/>
            <a:ext cx="0" cy="16201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>
            <a:off x="2285351" y="1761463"/>
            <a:ext cx="3882" cy="17279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/>
          <p:nvPr/>
        </p:nvCxnSpPr>
        <p:spPr>
          <a:xfrm>
            <a:off x="2669854" y="1763026"/>
            <a:ext cx="0" cy="16201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/>
          <p:nvPr/>
        </p:nvCxnSpPr>
        <p:spPr>
          <a:xfrm>
            <a:off x="3028357" y="1761463"/>
            <a:ext cx="0" cy="16201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/>
          <p:nvPr/>
        </p:nvCxnSpPr>
        <p:spPr>
          <a:xfrm>
            <a:off x="3381976" y="1759031"/>
            <a:ext cx="4884" cy="15967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 стрелкой 39"/>
          <p:cNvCxnSpPr/>
          <p:nvPr/>
        </p:nvCxnSpPr>
        <p:spPr>
          <a:xfrm>
            <a:off x="1556953" y="2637792"/>
            <a:ext cx="0" cy="21602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9" name="Рисунок 4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0684" y="2655802"/>
            <a:ext cx="118883" cy="224048"/>
          </a:xfrm>
          <a:prstGeom prst="rect">
            <a:avLst/>
          </a:prstGeom>
        </p:spPr>
      </p:pic>
      <p:pic>
        <p:nvPicPr>
          <p:cNvPr id="50" name="Рисунок 4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58469" y="2666205"/>
            <a:ext cx="118883" cy="224048"/>
          </a:xfrm>
          <a:prstGeom prst="rect">
            <a:avLst/>
          </a:prstGeom>
        </p:spPr>
      </p:pic>
      <p:pic>
        <p:nvPicPr>
          <p:cNvPr id="51" name="Рисунок 5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46121" y="2655802"/>
            <a:ext cx="118883" cy="224048"/>
          </a:xfrm>
          <a:prstGeom prst="rect">
            <a:avLst/>
          </a:prstGeom>
        </p:spPr>
      </p:pic>
      <p:pic>
        <p:nvPicPr>
          <p:cNvPr id="52" name="Рисунок 5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03906" y="2663942"/>
            <a:ext cx="118883" cy="224048"/>
          </a:xfrm>
          <a:prstGeom prst="rect">
            <a:avLst/>
          </a:prstGeom>
        </p:spPr>
      </p:pic>
      <p:pic>
        <p:nvPicPr>
          <p:cNvPr id="53" name="Рисунок 5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64831" y="2663942"/>
            <a:ext cx="118883" cy="224048"/>
          </a:xfrm>
          <a:prstGeom prst="rect">
            <a:avLst/>
          </a:prstGeom>
        </p:spPr>
      </p:pic>
      <p:cxnSp>
        <p:nvCxnSpPr>
          <p:cNvPr id="29" name="Прямая со стрелкой 28"/>
          <p:cNvCxnSpPr/>
          <p:nvPr/>
        </p:nvCxnSpPr>
        <p:spPr>
          <a:xfrm>
            <a:off x="1919384" y="943182"/>
            <a:ext cx="0" cy="16201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/>
          <p:nvPr/>
        </p:nvCxnSpPr>
        <p:spPr>
          <a:xfrm>
            <a:off x="2285351" y="924900"/>
            <a:ext cx="0" cy="16201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 стрелкой 32"/>
          <p:cNvCxnSpPr/>
          <p:nvPr/>
        </p:nvCxnSpPr>
        <p:spPr>
          <a:xfrm>
            <a:off x="2655662" y="943182"/>
            <a:ext cx="0" cy="16201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57761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0" y="-128550"/>
            <a:ext cx="9143999" cy="5272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06920" y="357505"/>
            <a:ext cx="6156684" cy="405044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ru-RU" sz="1800" b="1" dirty="0">
              <a:solidFill>
                <a:srgbClr val="002060"/>
              </a:solidFill>
              <a:latin typeface="Arial" charset="0"/>
              <a:cs typeface="Arial" charset="0"/>
            </a:endParaRPr>
          </a:p>
          <a:p>
            <a:pPr marL="0" indent="0" algn="just">
              <a:buNone/>
            </a:pPr>
            <a:endParaRPr lang="ru-RU" sz="1200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67544" y="123479"/>
            <a:ext cx="82809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85800"/>
            <a:r>
              <a:rPr lang="ru-RU" b="1" dirty="0">
                <a:ln>
                  <a:solidFill>
                    <a:srgbClr val="C0504D">
                      <a:lumMod val="75000"/>
                    </a:srgbClr>
                  </a:solidFill>
                </a:ln>
                <a:solidFill>
                  <a:srgbClr val="C00000"/>
                </a:solidFill>
                <a:latin typeface="Garamond" pitchFamily="18" charset="0"/>
                <a:ea typeface="+mj-ea"/>
                <a:cs typeface="Times New Roman" pitchFamily="18" charset="0"/>
              </a:rPr>
              <a:t>Региональные инновационные площадки: </a:t>
            </a:r>
            <a:r>
              <a:rPr lang="ru-RU" b="1" dirty="0" smtClean="0">
                <a:ln>
                  <a:solidFill>
                    <a:srgbClr val="C0504D">
                      <a:lumMod val="75000"/>
                    </a:srgbClr>
                  </a:solidFill>
                </a:ln>
                <a:solidFill>
                  <a:srgbClr val="C00000"/>
                </a:solidFill>
                <a:latin typeface="Garamond" pitchFamily="18" charset="0"/>
                <a:ea typeface="+mj-ea"/>
                <a:cs typeface="Times New Roman" pitchFamily="18" charset="0"/>
              </a:rPr>
              <a:t>федеральное </a:t>
            </a:r>
            <a:r>
              <a:rPr lang="ru-RU" b="1" dirty="0">
                <a:ln>
                  <a:solidFill>
                    <a:srgbClr val="C0504D">
                      <a:lumMod val="75000"/>
                    </a:srgbClr>
                  </a:solidFill>
                </a:ln>
                <a:solidFill>
                  <a:srgbClr val="C00000"/>
                </a:solidFill>
                <a:latin typeface="Garamond" pitchFamily="18" charset="0"/>
                <a:ea typeface="+mj-ea"/>
                <a:cs typeface="Times New Roman" pitchFamily="18" charset="0"/>
              </a:rPr>
              <a:t>регулирование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23528" y="593896"/>
            <a:ext cx="799288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4313" indent="-214313" algn="just" defTabSz="685800">
              <a:buFont typeface="Arial" pitchFamily="34" charset="0"/>
              <a:buChar char="•"/>
            </a:pP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Закон «Об образовании в РФ». Статья 20. «В целях создания условий для реализации инновационных проектов и программ, имеющих существенное значение для обеспечения развития системы образования, организации, </a:t>
            </a:r>
            <a:r>
              <a:rPr lang="mr-IN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</a:rPr>
              <a:t>…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признаются региональными инновационными площадками. </a:t>
            </a:r>
            <a:r>
              <a:rPr lang="ru-RU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Порядок признания организаций региональными инновационными площадками устанавливается органами государственной власти субъектов Российской 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Федерации</a:t>
            </a:r>
            <a:endParaRPr lang="ru-RU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214313" indent="-214313" algn="just" defTabSz="685800">
              <a:buFont typeface="Arial" pitchFamily="34" charset="0"/>
              <a:buChar char="•"/>
            </a:pPr>
            <a:endParaRPr lang="ru-RU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214313" indent="-214313" algn="just" defTabSz="685800">
              <a:buFont typeface="Arial" pitchFamily="34" charset="0"/>
              <a:buChar char="•"/>
            </a:pPr>
            <a:r>
              <a:rPr lang="ru-RU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Приказ Министерства образования и науки Российской Федерации от 23 июля 2013 г. N 611 «Порядок формирования и функционирования инновационной инфраструктуры в системе образования Российской Федерации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</p:txBody>
      </p:sp>
    </p:spTree>
    <p:extLst>
      <p:ext uri="{BB962C8B-B14F-4D97-AF65-F5344CB8AC3E}">
        <p14:creationId xmlns:p14="http://schemas.microsoft.com/office/powerpoint/2010/main" val="3035799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0" y="-128550"/>
            <a:ext cx="9143999" cy="5272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555526"/>
            <a:ext cx="8136904" cy="3888432"/>
          </a:xfrm>
        </p:spPr>
        <p:txBody>
          <a:bodyPr>
            <a:normAutofit fontScale="92500" lnSpcReduction="20000"/>
          </a:bodyPr>
          <a:lstStyle/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Закон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Республики Татарстан «Об образовании». Статья 11, пункт 2. «Порядок признания организаций региональными инновационными площадками устанавливается Кабинетом Министров Республики Татарстан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.»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Постановление Кабинета Министров Республики Татарстан</a:t>
            </a:r>
            <a:br>
              <a:rPr lang="ru-RU" sz="1800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от 5 сентября 2014 г. N 640 «Об утверждении Порядка признания организаций, осуществляющих образовательную деятельность, и иных действующих в сфере образования организаций, а также их объединений региональными инновационными площадками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marL="214313" indent="-214313" algn="just"/>
            <a:r>
              <a:rPr lang="ru-RU" sz="1800" u="sng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Постановление КМ РТ от 14.06.2018 г. №471 «О предоставления иных межбюджетных трансфертов из бюджета Республики Татарстан бюджетам муниципальных образований Республики Татарстан для выплаты грантов в сфере образования»</a:t>
            </a:r>
          </a:p>
          <a:p>
            <a:pPr marL="214313" indent="-214313" algn="just"/>
            <a:r>
              <a:rPr lang="ru-RU" sz="1800" u="sng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Приказ </a:t>
            </a:r>
            <a:r>
              <a:rPr lang="ru-RU" sz="1800" u="sng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Министерства образования и науки Республики Татарстан от 10.05.2018 г.№ под-818/18 «О гранте «Создание и поддержка региональных инновационных площадок» </a:t>
            </a:r>
            <a:r>
              <a:rPr lang="ru-RU" sz="18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800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размещен на сайте МОиН РТ: раздел: Программы, проекты и мероприятия/Гранты учителям/Создание и поддержка региональных инновационных площадок</a:t>
            </a:r>
          </a:p>
          <a:p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endParaRPr lang="ru-RU" sz="1800" b="1" dirty="0">
              <a:solidFill>
                <a:srgbClr val="002060"/>
              </a:solidFill>
              <a:latin typeface="Arial" charset="0"/>
              <a:cs typeface="Arial" charset="0"/>
            </a:endParaRPr>
          </a:p>
          <a:p>
            <a:pPr marL="0" indent="0" algn="just">
              <a:buNone/>
            </a:pPr>
            <a:endParaRPr lang="ru-RU" sz="1200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23528" y="123478"/>
            <a:ext cx="85689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n>
                  <a:solidFill>
                    <a:srgbClr val="C0504D">
                      <a:lumMod val="75000"/>
                    </a:srgbClr>
                  </a:solidFill>
                </a:ln>
                <a:solidFill>
                  <a:srgbClr val="C00000"/>
                </a:solidFill>
                <a:latin typeface="Garamond" pitchFamily="18" charset="0"/>
                <a:ea typeface="+mj-ea"/>
                <a:cs typeface="Times New Roman" pitchFamily="18" charset="0"/>
              </a:rPr>
              <a:t>Региональные инновационные </a:t>
            </a:r>
            <a:r>
              <a:rPr lang="ru-RU" b="1" dirty="0" smtClean="0">
                <a:ln>
                  <a:solidFill>
                    <a:srgbClr val="C0504D">
                      <a:lumMod val="75000"/>
                    </a:srgbClr>
                  </a:solidFill>
                </a:ln>
                <a:solidFill>
                  <a:srgbClr val="C00000"/>
                </a:solidFill>
                <a:latin typeface="Garamond" pitchFamily="18" charset="0"/>
                <a:ea typeface="+mj-ea"/>
                <a:cs typeface="Times New Roman" pitchFamily="18" charset="0"/>
              </a:rPr>
              <a:t>площадки: региональное </a:t>
            </a:r>
            <a:r>
              <a:rPr lang="ru-RU" b="1" dirty="0">
                <a:ln>
                  <a:solidFill>
                    <a:srgbClr val="C0504D">
                      <a:lumMod val="75000"/>
                    </a:srgbClr>
                  </a:solidFill>
                </a:ln>
                <a:solidFill>
                  <a:srgbClr val="C00000"/>
                </a:solidFill>
                <a:latin typeface="Garamond" pitchFamily="18" charset="0"/>
                <a:ea typeface="+mj-ea"/>
                <a:cs typeface="Times New Roman" pitchFamily="18" charset="0"/>
              </a:rPr>
              <a:t>регулирование</a:t>
            </a:r>
          </a:p>
        </p:txBody>
      </p:sp>
    </p:spTree>
    <p:extLst>
      <p:ext uri="{BB962C8B-B14F-4D97-AF65-F5344CB8AC3E}">
        <p14:creationId xmlns:p14="http://schemas.microsoft.com/office/powerpoint/2010/main" val="1285337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0" y="-128550"/>
            <a:ext cx="9143999" cy="5272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06920" y="357505"/>
            <a:ext cx="6156684" cy="405044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ru-RU" sz="1800" b="1" dirty="0">
              <a:solidFill>
                <a:srgbClr val="002060"/>
              </a:solidFill>
              <a:latin typeface="Arial" charset="0"/>
              <a:cs typeface="Arial" charset="0"/>
            </a:endParaRPr>
          </a:p>
          <a:p>
            <a:pPr marL="0" indent="0" algn="just">
              <a:buNone/>
            </a:pPr>
            <a:endParaRPr lang="ru-RU" sz="1200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01485" y="706787"/>
            <a:ext cx="8352928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4313" indent="-214313" defTabSz="685800">
              <a:buFont typeface="Arial" pitchFamily="34" charset="0"/>
              <a:buChar char="•"/>
            </a:pPr>
            <a:r>
              <a:rPr lang="ru-RU" sz="1600" spc="1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инновационные площадки </a:t>
            </a:r>
            <a:r>
              <a:rPr lang="ru-RU" sz="1600" b="1" spc="1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первого </a:t>
            </a:r>
            <a:r>
              <a:rPr lang="ru-RU" sz="1600" b="1" spc="1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вида </a:t>
            </a:r>
            <a:r>
              <a:rPr lang="ru-RU" sz="1600" spc="1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государственные </a:t>
            </a:r>
            <a:r>
              <a:rPr lang="ru-RU" sz="1600" spc="1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образовательные организации, расположенные на территории </a:t>
            </a:r>
            <a:r>
              <a:rPr lang="ru-RU" sz="1600" spc="1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РТ, </a:t>
            </a:r>
            <a:r>
              <a:rPr lang="ru-RU" sz="16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осуществляющие образовательную деятельность по программам </a:t>
            </a:r>
            <a:r>
              <a:rPr lang="ru-RU" sz="1600" i="1" u="sng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высшего, профессионального, дополнительного профессионального образования</a:t>
            </a:r>
            <a:r>
              <a:rPr lang="ru-RU" sz="1600" i="1" u="sng" spc="1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600" spc="1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педагогического профиля – научные </a:t>
            </a:r>
            <a:r>
              <a:rPr lang="ru-RU" sz="1600" spc="1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консультанты. </a:t>
            </a:r>
            <a:r>
              <a:rPr lang="ru-RU" sz="16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Инновационные площадки первого вида являются научным консультантом для педагогических работников и </a:t>
            </a:r>
            <a:r>
              <a:rPr lang="ru-RU" sz="1600" spc="1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образовательных </a:t>
            </a:r>
            <a:r>
              <a:rPr lang="ru-RU" sz="1600" spc="1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организаций</a:t>
            </a:r>
            <a:r>
              <a:rPr lang="ru-RU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214313" indent="-214313" defTabSz="685800">
              <a:buFont typeface="Arial" pitchFamily="34" charset="0"/>
              <a:buChar char="•"/>
            </a:pPr>
            <a:endParaRPr lang="ru-RU" i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214313" indent="-214313" defTabSz="685800">
              <a:buFont typeface="Arial" pitchFamily="34" charset="0"/>
              <a:buChar char="•"/>
            </a:pPr>
            <a:r>
              <a:rPr lang="ru-RU" sz="1600" spc="1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инновационные площадки </a:t>
            </a:r>
            <a:r>
              <a:rPr lang="ru-RU" sz="1600" b="1" spc="1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второго вида </a:t>
            </a:r>
            <a:r>
              <a:rPr lang="ru-RU" sz="1600" spc="1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государственные и муниципальные образовательные организации, расположенные на территории РТ, осуществляющие образовательную деятельность по программам </a:t>
            </a:r>
            <a:r>
              <a:rPr lang="ru-RU" sz="1600" i="1" u="sng" spc="1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дошкольного, общего, дополнительного образования детей,</a:t>
            </a:r>
            <a:r>
              <a:rPr lang="ru-RU" sz="1600" spc="1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работающие совместно с научным консультантом и </a:t>
            </a:r>
            <a:r>
              <a:rPr lang="ru-RU" sz="1600" spc="10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апробационными</a:t>
            </a:r>
            <a:r>
              <a:rPr lang="ru-RU" sz="1600" spc="1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600" spc="10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площадками</a:t>
            </a:r>
            <a:endParaRPr lang="ru-RU" sz="1350" dirty="0">
              <a:solidFill>
                <a:schemeClr val="tx2">
                  <a:lumMod val="75000"/>
                </a:schemeClr>
              </a:solidFill>
              <a:latin typeface="Calibri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059832" y="58286"/>
            <a:ext cx="214353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685800"/>
            <a:r>
              <a:rPr lang="ru-RU" sz="2400" b="1" dirty="0">
                <a:ln>
                  <a:solidFill>
                    <a:srgbClr val="C0504D">
                      <a:lumMod val="75000"/>
                    </a:srgbClr>
                  </a:solidFill>
                </a:ln>
                <a:solidFill>
                  <a:srgbClr val="C00000"/>
                </a:solidFill>
                <a:latin typeface="Garamond" pitchFamily="18" charset="0"/>
                <a:ea typeface="+mj-ea"/>
                <a:cs typeface="Times New Roman" pitchFamily="18" charset="0"/>
              </a:rPr>
              <a:t>Виды </a:t>
            </a:r>
            <a:r>
              <a:rPr lang="ru-RU" sz="2400" b="1" dirty="0" err="1">
                <a:ln>
                  <a:solidFill>
                    <a:srgbClr val="C0504D">
                      <a:lumMod val="75000"/>
                    </a:srgbClr>
                  </a:solidFill>
                </a:ln>
                <a:solidFill>
                  <a:srgbClr val="C00000"/>
                </a:solidFill>
                <a:latin typeface="Garamond" pitchFamily="18" charset="0"/>
                <a:ea typeface="+mj-ea"/>
                <a:cs typeface="Times New Roman" pitchFamily="18" charset="0"/>
              </a:rPr>
              <a:t>РИПов</a:t>
            </a:r>
            <a:r>
              <a:rPr lang="ru-RU" sz="2400" b="1" dirty="0">
                <a:ln>
                  <a:solidFill>
                    <a:srgbClr val="C0504D">
                      <a:lumMod val="75000"/>
                    </a:srgbClr>
                  </a:solidFill>
                </a:ln>
                <a:solidFill>
                  <a:srgbClr val="C00000"/>
                </a:solidFill>
                <a:latin typeface="Garamond" pitchFamily="18" charset="0"/>
                <a:ea typeface="+mj-ea"/>
                <a:cs typeface="Times New Roman" pitchFamily="18" charset="0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1515866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07636" y="357521"/>
            <a:ext cx="6304724" cy="405044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ru-RU" sz="1800" b="1" dirty="0">
              <a:solidFill>
                <a:srgbClr val="002060"/>
              </a:solidFill>
              <a:latin typeface="Arial" charset="0"/>
              <a:cs typeface="Arial" charset="0"/>
            </a:endParaRPr>
          </a:p>
          <a:p>
            <a:pPr marL="0" indent="0" algn="just">
              <a:buNone/>
            </a:pPr>
            <a:endParaRPr lang="ru-RU" sz="1200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53749" y="2219871"/>
            <a:ext cx="871296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342900" defTabSz="685800"/>
            <a:r>
              <a:rPr lang="ru-RU" sz="1600" b="1" dirty="0">
                <a:ln>
                  <a:solidFill>
                    <a:srgbClr val="C0504D">
                      <a:lumMod val="75000"/>
                    </a:srgbClr>
                  </a:solidFill>
                </a:ln>
                <a:solidFill>
                  <a:srgbClr val="C00000"/>
                </a:solidFill>
                <a:latin typeface="Garamond" pitchFamily="18" charset="0"/>
                <a:cs typeface="Times New Roman" pitchFamily="18" charset="0"/>
              </a:rPr>
              <a:t>Основные условия </a:t>
            </a:r>
            <a:r>
              <a:rPr lang="ru-RU" sz="16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для</a:t>
            </a:r>
            <a:r>
              <a:rPr lang="ru-RU" sz="1600" b="1" dirty="0">
                <a:ln>
                  <a:solidFill>
                    <a:srgbClr val="C0504D">
                      <a:lumMod val="75000"/>
                    </a:srgbClr>
                  </a:solidFill>
                </a:ln>
                <a:solidFill>
                  <a:srgbClr val="C00000"/>
                </a:solidFill>
                <a:latin typeface="Garamond" pitchFamily="18" charset="0"/>
                <a:cs typeface="Times New Roman" pitchFamily="18" charset="0"/>
              </a:rPr>
              <a:t> </a:t>
            </a:r>
            <a:r>
              <a:rPr lang="ru-RU" sz="16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нновационной площадки </a:t>
            </a:r>
            <a:r>
              <a:rPr lang="ru-RU" sz="16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1 вида:</a:t>
            </a:r>
          </a:p>
          <a:p>
            <a:pPr marL="285750" indent="-285750" fontAlgn="base">
              <a:buFont typeface="Wingdings" panose="05000000000000000000" pitchFamily="2" charset="2"/>
              <a:buChar char="ü"/>
            </a:pPr>
            <a:r>
              <a:rPr lang="ru-RU" sz="1400" dirty="0">
                <a:solidFill>
                  <a:schemeClr val="accent1">
                    <a:lumMod val="75000"/>
                  </a:schemeClr>
                </a:solidFill>
              </a:rPr>
              <a:t>наличие организаций – партнеров (апробационные площадки);</a:t>
            </a:r>
          </a:p>
          <a:p>
            <a:pPr marL="285750" indent="-285750" fontAlgn="base">
              <a:buFont typeface="Wingdings" panose="05000000000000000000" pitchFamily="2" charset="2"/>
              <a:buChar char="ü"/>
            </a:pPr>
            <a:r>
              <a:rPr lang="ru-RU" sz="1400" dirty="0">
                <a:solidFill>
                  <a:schemeClr val="accent1">
                    <a:lumMod val="75000"/>
                  </a:schemeClr>
                </a:solidFill>
              </a:rPr>
              <a:t>наличие инструмента мониторинга апробации и реализации инновации;</a:t>
            </a:r>
          </a:p>
          <a:p>
            <a:pPr marL="285750" indent="-285750" fontAlgn="base">
              <a:buFont typeface="Wingdings" panose="05000000000000000000" pitchFamily="2" charset="2"/>
              <a:buChar char="ü"/>
            </a:pPr>
            <a:r>
              <a:rPr lang="ru-RU" sz="1400" dirty="0">
                <a:solidFill>
                  <a:schemeClr val="accent1">
                    <a:lumMod val="75000"/>
                  </a:schemeClr>
                </a:solidFill>
              </a:rPr>
              <a:t>наличие локальных документов по инновационной деятельности и системы электронного сопровождения;</a:t>
            </a:r>
          </a:p>
          <a:p>
            <a:pPr marL="285750" indent="-285750" fontAlgn="base">
              <a:buFont typeface="Wingdings" panose="05000000000000000000" pitchFamily="2" charset="2"/>
              <a:buChar char="ü"/>
            </a:pPr>
            <a:r>
              <a:rPr lang="ru-RU" sz="1400" dirty="0">
                <a:solidFill>
                  <a:schemeClr val="accent1">
                    <a:lumMod val="75000"/>
                  </a:schemeClr>
                </a:solidFill>
              </a:rPr>
              <a:t>соответствие профессиональной квалификации специалистов, заявленной теме и их достаточность;</a:t>
            </a:r>
          </a:p>
          <a:p>
            <a:pPr marL="285750" indent="-285750" fontAlgn="base">
              <a:buFont typeface="Wingdings" panose="05000000000000000000" pitchFamily="2" charset="2"/>
              <a:buChar char="ü"/>
            </a:pPr>
            <a:r>
              <a:rPr lang="ru-RU" sz="1400" dirty="0">
                <a:solidFill>
                  <a:schemeClr val="accent1">
                    <a:lumMod val="75000"/>
                  </a:schemeClr>
                </a:solidFill>
              </a:rPr>
              <a:t>наличие научных и практических наработок, по заявляемой теме инновационной деятельности;</a:t>
            </a:r>
          </a:p>
          <a:p>
            <a:pPr marL="285750" indent="-285750" fontAlgn="base">
              <a:buFont typeface="Wingdings" panose="05000000000000000000" pitchFamily="2" charset="2"/>
              <a:buChar char="ü"/>
            </a:pPr>
            <a:r>
              <a:rPr lang="ru-RU" sz="1400" dirty="0">
                <a:solidFill>
                  <a:schemeClr val="accent1">
                    <a:lumMod val="75000"/>
                  </a:schemeClr>
                </a:solidFill>
              </a:rPr>
              <a:t>реализация инновационной деятельности в индивидуальной, групповой, командной и коллективной формах; </a:t>
            </a:r>
          </a:p>
          <a:p>
            <a:pPr marL="285750" indent="-285750" fontAlgn="base">
              <a:buFont typeface="Wingdings" panose="05000000000000000000" pitchFamily="2" charset="2"/>
              <a:buChar char="ü"/>
            </a:pPr>
            <a:r>
              <a:rPr lang="ru-RU" sz="1400" dirty="0">
                <a:solidFill>
                  <a:schemeClr val="accent1">
                    <a:lumMod val="75000"/>
                  </a:schemeClr>
                </a:solidFill>
              </a:rPr>
              <a:t>научное консультирование в реализации сетевых инновационных проектов образовательных организаций дошкольного, общеобразовательного, среднего специального, дополнительного образования</a:t>
            </a: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</a:rPr>
              <a:t>.</a:t>
            </a:r>
            <a:endParaRPr lang="ru-RU" sz="14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51520" y="171217"/>
            <a:ext cx="8084910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42900" defTabSz="685800"/>
            <a:r>
              <a:rPr lang="ru-RU" b="1" dirty="0">
                <a:ln>
                  <a:solidFill>
                    <a:srgbClr val="C0504D">
                      <a:lumMod val="75000"/>
                    </a:srgbClr>
                  </a:solidFill>
                </a:ln>
                <a:solidFill>
                  <a:srgbClr val="C00000"/>
                </a:solidFill>
                <a:latin typeface="Garamond" pitchFamily="18" charset="0"/>
                <a:cs typeface="Times New Roman" pitchFamily="18" charset="0"/>
              </a:rPr>
              <a:t>Основные </a:t>
            </a:r>
            <a:r>
              <a:rPr lang="ru-RU" b="1" dirty="0" smtClean="0">
                <a:ln>
                  <a:solidFill>
                    <a:srgbClr val="C0504D">
                      <a:lumMod val="75000"/>
                    </a:srgbClr>
                  </a:solidFill>
                </a:ln>
                <a:solidFill>
                  <a:srgbClr val="C00000"/>
                </a:solidFill>
                <a:latin typeface="Garamond" pitchFamily="18" charset="0"/>
                <a:cs typeface="Times New Roman" pitchFamily="18" charset="0"/>
              </a:rPr>
              <a:t>задачи  </a:t>
            </a:r>
            <a:r>
              <a:rPr lang="ru-RU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инновационной площадки 1 вида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400" dirty="0">
                <a:solidFill>
                  <a:schemeClr val="accent1">
                    <a:lumMod val="75000"/>
                  </a:schemeClr>
                </a:solidFill>
              </a:rPr>
              <a:t>разработка инновационных продуктов в сфере образования;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400" dirty="0">
                <a:solidFill>
                  <a:schemeClr val="accent1">
                    <a:lumMod val="75000"/>
                  </a:schemeClr>
                </a:solidFill>
              </a:rPr>
              <a:t>оказание научно-методической поддержки педагогическим работникам и образовательным организациям в разработке, апробации и внедрении инновационных педагогических продуктов в систему образования Республики Татарстан;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400" dirty="0">
                <a:solidFill>
                  <a:schemeClr val="accent1">
                    <a:lumMod val="75000"/>
                  </a:schemeClr>
                </a:solidFill>
              </a:rPr>
              <a:t>создание условий для диссеминации лучших инновационных образовательных практик;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400" dirty="0">
                <a:solidFill>
                  <a:schemeClr val="accent1">
                    <a:lumMod val="75000"/>
                  </a:schemeClr>
                </a:solidFill>
              </a:rPr>
              <a:t>внедрение инноваций по направлению заявленной темы в систему образования Республики </a:t>
            </a: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</a:rPr>
              <a:t>Татарстан</a:t>
            </a:r>
            <a:endParaRPr lang="ru-RU" sz="14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2991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4000" cy="514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251520" y="2499742"/>
            <a:ext cx="8352928" cy="19851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42900" defTabSz="685800"/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>
                <a:ln>
                  <a:solidFill>
                    <a:srgbClr val="C0504D">
                      <a:lumMod val="75000"/>
                    </a:srgbClr>
                  </a:solidFill>
                </a:ln>
                <a:solidFill>
                  <a:srgbClr val="C00000"/>
                </a:solidFill>
                <a:latin typeface="Garamond" pitchFamily="18" charset="0"/>
                <a:cs typeface="Times New Roman" pitchFamily="18" charset="0"/>
              </a:rPr>
              <a:t>Основные условия </a:t>
            </a:r>
            <a:r>
              <a:rPr lang="ru-RU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для 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инновационной площадки 2 вида:</a:t>
            </a:r>
          </a:p>
          <a:p>
            <a:pPr marL="285750" indent="-285750" fontAlgn="base">
              <a:buFont typeface="Wingdings" panose="05000000000000000000" pitchFamily="2" charset="2"/>
              <a:buChar char="ü"/>
            </a:pPr>
            <a:r>
              <a:rPr lang="ru-RU" sz="1500" dirty="0">
                <a:solidFill>
                  <a:schemeClr val="accent1">
                    <a:lumMod val="75000"/>
                  </a:schemeClr>
                </a:solidFill>
              </a:rPr>
              <a:t>наличие научного консультанта;</a:t>
            </a:r>
          </a:p>
          <a:p>
            <a:pPr marL="285750" indent="-285750" fontAlgn="base">
              <a:buFont typeface="Wingdings" panose="05000000000000000000" pitchFamily="2" charset="2"/>
              <a:buChar char="ü"/>
            </a:pPr>
            <a:r>
              <a:rPr lang="ru-RU" sz="1500" dirty="0">
                <a:solidFill>
                  <a:schemeClr val="accent1">
                    <a:lumMod val="75000"/>
                  </a:schemeClr>
                </a:solidFill>
              </a:rPr>
              <a:t>наличие организаций – партнеров (апробационные площадки);</a:t>
            </a:r>
          </a:p>
          <a:p>
            <a:pPr marL="285750" indent="-285750" fontAlgn="base">
              <a:buFont typeface="Wingdings" panose="05000000000000000000" pitchFamily="2" charset="2"/>
              <a:buChar char="ü"/>
            </a:pPr>
            <a:r>
              <a:rPr lang="ru-RU" sz="1500" dirty="0">
                <a:solidFill>
                  <a:schemeClr val="accent1">
                    <a:lumMod val="75000"/>
                  </a:schemeClr>
                </a:solidFill>
              </a:rPr>
              <a:t>наличие инструмента мониторинга апробации и реализации инновации;</a:t>
            </a:r>
          </a:p>
          <a:p>
            <a:pPr marL="285750" indent="-285750" fontAlgn="base">
              <a:buFont typeface="Wingdings" panose="05000000000000000000" pitchFamily="2" charset="2"/>
              <a:buChar char="ü"/>
            </a:pPr>
            <a:r>
              <a:rPr lang="ru-RU" sz="1500" dirty="0">
                <a:solidFill>
                  <a:schemeClr val="accent1">
                    <a:lumMod val="75000"/>
                  </a:schemeClr>
                </a:solidFill>
              </a:rPr>
              <a:t>соответствие профессиональной квалификации специалистов, заявленной теме и их достаточность;</a:t>
            </a:r>
          </a:p>
          <a:p>
            <a:pPr marL="285750" indent="-285750" fontAlgn="base">
              <a:buFont typeface="Wingdings" panose="05000000000000000000" pitchFamily="2" charset="2"/>
              <a:buChar char="ü"/>
            </a:pPr>
            <a:r>
              <a:rPr lang="ru-RU" sz="1500" dirty="0">
                <a:solidFill>
                  <a:schemeClr val="accent1">
                    <a:lumMod val="75000"/>
                  </a:schemeClr>
                </a:solidFill>
              </a:rPr>
              <a:t>наличие практических наработок, по заявляемой теме инновационной деятельности;</a:t>
            </a:r>
          </a:p>
          <a:p>
            <a:pPr marL="285750" indent="-285750" fontAlgn="base">
              <a:buFont typeface="Wingdings" panose="05000000000000000000" pitchFamily="2" charset="2"/>
              <a:buChar char="ü"/>
            </a:pPr>
            <a:r>
              <a:rPr lang="ru-RU" sz="1500" dirty="0">
                <a:solidFill>
                  <a:schemeClr val="accent1">
                    <a:lumMod val="75000"/>
                  </a:schemeClr>
                </a:solidFill>
              </a:rPr>
              <a:t>коллективная форма организации инновационной деятельности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51520" y="171217"/>
            <a:ext cx="8084910" cy="22621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42900" defTabSz="685800"/>
            <a:r>
              <a:rPr lang="ru-RU" b="1" dirty="0">
                <a:ln>
                  <a:solidFill>
                    <a:srgbClr val="C0504D">
                      <a:lumMod val="75000"/>
                    </a:srgbClr>
                  </a:solidFill>
                </a:ln>
                <a:solidFill>
                  <a:srgbClr val="C00000"/>
                </a:solidFill>
                <a:latin typeface="Garamond" pitchFamily="18" charset="0"/>
                <a:cs typeface="Times New Roman" pitchFamily="18" charset="0"/>
              </a:rPr>
              <a:t>Основные </a:t>
            </a:r>
            <a:r>
              <a:rPr lang="ru-RU" b="1" dirty="0" smtClean="0">
                <a:ln>
                  <a:solidFill>
                    <a:srgbClr val="C0504D">
                      <a:lumMod val="75000"/>
                    </a:srgbClr>
                  </a:solidFill>
                </a:ln>
                <a:solidFill>
                  <a:srgbClr val="C00000"/>
                </a:solidFill>
                <a:latin typeface="Garamond" pitchFamily="18" charset="0"/>
                <a:cs typeface="Times New Roman" pitchFamily="18" charset="0"/>
              </a:rPr>
              <a:t>задачи  </a:t>
            </a:r>
            <a:r>
              <a:rPr lang="ru-RU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инновационной площадки 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ru-RU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вида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500" dirty="0" smtClean="0">
                <a:solidFill>
                  <a:schemeClr val="accent1">
                    <a:lumMod val="75000"/>
                  </a:schemeClr>
                </a:solidFill>
              </a:rPr>
              <a:t>организация </a:t>
            </a:r>
            <a:r>
              <a:rPr lang="ru-RU" sz="1500" dirty="0">
                <a:solidFill>
                  <a:schemeClr val="accent1">
                    <a:lumMod val="75000"/>
                  </a:schemeClr>
                </a:solidFill>
              </a:rPr>
              <a:t>и проведение методической и исследовательской работы прикладного характера по актуальным проблемам развития системы образования Республики Татарстан на конкретной практической </a:t>
            </a:r>
            <a:r>
              <a:rPr lang="ru-RU" sz="1500" dirty="0" smtClean="0">
                <a:solidFill>
                  <a:schemeClr val="accent1">
                    <a:lumMod val="75000"/>
                  </a:schemeClr>
                </a:solidFill>
              </a:rPr>
              <a:t>базе;</a:t>
            </a:r>
            <a:endParaRPr lang="ru-RU" sz="1500" dirty="0">
              <a:solidFill>
                <a:schemeClr val="accent1">
                  <a:lumMod val="75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500" dirty="0" smtClean="0">
                <a:solidFill>
                  <a:schemeClr val="accent1">
                    <a:lumMod val="75000"/>
                  </a:schemeClr>
                </a:solidFill>
              </a:rPr>
              <a:t>разработка инновационных продуктов прикладного характера;</a:t>
            </a:r>
            <a:endParaRPr lang="ru-RU" sz="1500" dirty="0">
              <a:solidFill>
                <a:schemeClr val="accent1">
                  <a:lumMod val="75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500" dirty="0">
                <a:solidFill>
                  <a:schemeClr val="accent1">
                    <a:lumMod val="75000"/>
                  </a:schemeClr>
                </a:solidFill>
              </a:rPr>
              <a:t>представление полученных результатов инновационной деятельности с обоснованием положительных эффектов от внедрения в свою образовательную практику и практику работы апробационных </a:t>
            </a:r>
            <a:r>
              <a:rPr lang="ru-RU" sz="1500" dirty="0" smtClean="0">
                <a:solidFill>
                  <a:schemeClr val="accent1">
                    <a:lumMod val="75000"/>
                  </a:schemeClr>
                </a:solidFill>
              </a:rPr>
              <a:t>площадок</a:t>
            </a:r>
            <a:endParaRPr lang="ru-RU" sz="1500" dirty="0">
              <a:solidFill>
                <a:schemeClr val="accent1">
                  <a:lumMod val="75000"/>
                </a:schemeClr>
              </a:solidFill>
            </a:endParaRPr>
          </a:p>
          <a:p>
            <a:pPr indent="342900" defTabSz="685800"/>
            <a:endParaRPr lang="ru-RU" b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9003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4000" cy="514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251520" y="51470"/>
            <a:ext cx="83529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42900" algn="ctr" defTabSz="685800"/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n>
                  <a:solidFill>
                    <a:srgbClr val="C0504D">
                      <a:lumMod val="75000"/>
                    </a:srgbClr>
                  </a:solidFill>
                </a:ln>
                <a:solidFill>
                  <a:srgbClr val="C00000"/>
                </a:solidFill>
                <a:latin typeface="Garamond" pitchFamily="18" charset="0"/>
                <a:cs typeface="Times New Roman" pitchFamily="18" charset="0"/>
              </a:rPr>
              <a:t>Форма и порядок отчетности</a:t>
            </a:r>
            <a:endParaRPr lang="ru-RU" b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51520" y="2477195"/>
            <a:ext cx="8605463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1" indent="-285750" fontAlgn="base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sz="1400" i="1" dirty="0">
                <a:solidFill>
                  <a:schemeClr val="accent1">
                    <a:lumMod val="75000"/>
                  </a:schemeClr>
                </a:solidFill>
              </a:rPr>
              <a:t>Организации, признанные инновационными площадками, </a:t>
            </a:r>
            <a:r>
              <a:rPr lang="ru-RU" sz="1400" i="1" dirty="0">
                <a:solidFill>
                  <a:srgbClr val="C00000"/>
                </a:solidFill>
              </a:rPr>
              <a:t>в срок не позднее 1 марта следующего года </a:t>
            </a:r>
            <a:r>
              <a:rPr lang="ru-RU" sz="1400" i="1" dirty="0">
                <a:solidFill>
                  <a:schemeClr val="accent1">
                    <a:lumMod val="75000"/>
                  </a:schemeClr>
                </a:solidFill>
              </a:rPr>
              <a:t>представляют в Министерство отчет об инновационной деятельности согласно приложению 9 к </a:t>
            </a:r>
            <a:r>
              <a:rPr lang="ru-RU" sz="1400" i="1" dirty="0" smtClean="0">
                <a:solidFill>
                  <a:schemeClr val="accent1">
                    <a:lumMod val="75000"/>
                  </a:schemeClr>
                </a:solidFill>
              </a:rPr>
              <a:t>положению (на сайте МОиН РТ)</a:t>
            </a:r>
            <a:endParaRPr lang="ru-RU" sz="1400" i="1" dirty="0">
              <a:solidFill>
                <a:schemeClr val="accent1">
                  <a:lumMod val="75000"/>
                </a:schemeClr>
              </a:solidFill>
            </a:endParaRPr>
          </a:p>
          <a:p>
            <a:pPr marL="285750" lvl="1" indent="-285750" fontAlgn="base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sz="1400" i="1" dirty="0">
                <a:solidFill>
                  <a:schemeClr val="accent1">
                    <a:lumMod val="75000"/>
                  </a:schemeClr>
                </a:solidFill>
              </a:rPr>
              <a:t> Отчет включает </a:t>
            </a:r>
            <a:r>
              <a:rPr lang="ru-RU" sz="1400" b="1" i="1" dirty="0">
                <a:solidFill>
                  <a:schemeClr val="accent1">
                    <a:lumMod val="75000"/>
                  </a:schemeClr>
                </a:solidFill>
              </a:rPr>
              <a:t>аналитическую справку </a:t>
            </a:r>
            <a:r>
              <a:rPr lang="ru-RU" sz="1400" i="1" dirty="0">
                <a:solidFill>
                  <a:schemeClr val="accent1">
                    <a:lumMod val="75000"/>
                  </a:schemeClr>
                </a:solidFill>
              </a:rPr>
              <a:t>о результатах инновационной деятельности (включающую отчет по программе деятельности и отчет по затратам) </a:t>
            </a:r>
            <a:r>
              <a:rPr lang="ru-RU" sz="1400" b="1" i="1" dirty="0">
                <a:solidFill>
                  <a:schemeClr val="accent1">
                    <a:lumMod val="75000"/>
                  </a:schemeClr>
                </a:solidFill>
              </a:rPr>
              <a:t>в объеме не более 10 страниц</a:t>
            </a:r>
            <a:r>
              <a:rPr lang="ru-RU" sz="1400" i="1" dirty="0">
                <a:solidFill>
                  <a:schemeClr val="accent1">
                    <a:lumMod val="75000"/>
                  </a:schemeClr>
                </a:solidFill>
              </a:rPr>
              <a:t> (с динамикой и статистическими данными</a:t>
            </a:r>
            <a:r>
              <a:rPr lang="ru-RU" sz="1400" i="1" dirty="0" smtClean="0">
                <a:solidFill>
                  <a:schemeClr val="accent1">
                    <a:lumMod val="75000"/>
                  </a:schemeClr>
                </a:solidFill>
              </a:rPr>
              <a:t>)</a:t>
            </a:r>
            <a:endParaRPr lang="ru-RU" sz="1400" i="1" dirty="0">
              <a:solidFill>
                <a:schemeClr val="accent1">
                  <a:lumMod val="75000"/>
                </a:schemeClr>
              </a:solidFill>
            </a:endParaRPr>
          </a:p>
          <a:p>
            <a:pPr marL="285750" lvl="1" indent="-285750" fontAlgn="base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sz="1400" i="1" dirty="0">
                <a:solidFill>
                  <a:schemeClr val="accent1">
                    <a:lumMod val="75000"/>
                  </a:schemeClr>
                </a:solidFill>
              </a:rPr>
              <a:t>Экспертный совет проводит оценку отчетных материалов по реализации инновационного проекта согласно приложению 10 к </a:t>
            </a:r>
            <a:r>
              <a:rPr lang="ru-RU" sz="1400" i="1" dirty="0" smtClean="0">
                <a:solidFill>
                  <a:schemeClr val="accent1">
                    <a:lumMod val="75000"/>
                  </a:schemeClr>
                </a:solidFill>
              </a:rPr>
              <a:t>Положению (на сайте МОиН РТ)</a:t>
            </a:r>
            <a:endParaRPr lang="ru-RU" sz="1400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9513" y="472272"/>
            <a:ext cx="8784976" cy="20042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 fontAlgn="base">
              <a:spcAft>
                <a:spcPts val="0"/>
              </a:spcAft>
              <a:tabLst>
                <a:tab pos="540385" algn="l"/>
                <a:tab pos="798830" algn="l"/>
                <a:tab pos="900430" algn="l"/>
              </a:tabLst>
            </a:pPr>
            <a:r>
              <a:rPr lang="ru-RU" sz="1200" dirty="0" err="1">
                <a:solidFill>
                  <a:schemeClr val="tx2">
                    <a:lumMod val="75000"/>
                  </a:schemeClr>
                </a:solidFill>
              </a:rPr>
              <a:t>Грантосоискатели</a:t>
            </a:r>
            <a:r>
              <a:rPr lang="ru-RU" sz="1200" dirty="0">
                <a:solidFill>
                  <a:schemeClr val="tx2">
                    <a:lumMod val="75000"/>
                  </a:schemeClr>
                </a:solidFill>
              </a:rPr>
              <a:t> каждого вида организуют деятельность по реализации инноваций в сфере образования, профессионального роста педагогических работников и методической поддержки работников системы образования Республики Татарстан в соответствии с планом работы на календарный год</a:t>
            </a: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</a:rPr>
              <a:t>.</a:t>
            </a:r>
          </a:p>
          <a:p>
            <a:pPr indent="450215" algn="just" fontAlgn="base">
              <a:tabLst>
                <a:tab pos="540385" algn="l"/>
                <a:tab pos="798830" algn="l"/>
                <a:tab pos="900430" algn="l"/>
              </a:tabLst>
            </a:pPr>
            <a:r>
              <a:rPr lang="ru-RU" sz="1200" dirty="0" err="1">
                <a:solidFill>
                  <a:schemeClr val="tx2">
                    <a:lumMod val="75000"/>
                  </a:schemeClr>
                </a:solidFill>
              </a:rPr>
              <a:t>Грантосоискатели</a:t>
            </a:r>
            <a:r>
              <a:rPr lang="ru-RU" sz="1200" dirty="0">
                <a:solidFill>
                  <a:schemeClr val="tx2">
                    <a:lumMod val="75000"/>
                  </a:schemeClr>
                </a:solidFill>
              </a:rPr>
              <a:t>, признанные инновационными площадками второго вида, организуют методическую и исследовательскую работу прикладного характера по актуальным проблемам развития системы образования Республики Татарстан на конкретной практической базе во взаимодействии с </a:t>
            </a:r>
            <a:r>
              <a:rPr lang="ru-RU" sz="1200" dirty="0" err="1">
                <a:solidFill>
                  <a:schemeClr val="tx2">
                    <a:lumMod val="75000"/>
                  </a:schemeClr>
                </a:solidFill>
              </a:rPr>
              <a:t>апробационными</a:t>
            </a:r>
            <a:r>
              <a:rPr lang="ru-RU" sz="1200" dirty="0">
                <a:solidFill>
                  <a:schemeClr val="tx2">
                    <a:lumMod val="75000"/>
                  </a:schemeClr>
                </a:solidFill>
              </a:rPr>
              <a:t> площадками (образовательными организациями) с привлечением научного консультанта (представителей инновационных площадок первого вида), </a:t>
            </a:r>
            <a:r>
              <a:rPr lang="ru-RU" sz="1200" b="1" dirty="0">
                <a:solidFill>
                  <a:schemeClr val="tx2">
                    <a:lumMod val="75000"/>
                  </a:schemeClr>
                </a:solidFill>
              </a:rPr>
              <a:t>разрабатывают инновационные продукты </a:t>
            </a:r>
            <a:r>
              <a:rPr lang="ru-RU" sz="1200" dirty="0">
                <a:solidFill>
                  <a:schemeClr val="tx2">
                    <a:lumMod val="75000"/>
                  </a:schemeClr>
                </a:solidFill>
              </a:rPr>
              <a:t>в соответствии с планом работы на календарный год по указанной деятельности, которые ежегодно </a:t>
            </a:r>
            <a:r>
              <a:rPr lang="ru-RU" sz="1200" b="1" dirty="0">
                <a:solidFill>
                  <a:schemeClr val="tx2">
                    <a:lumMod val="75000"/>
                  </a:schemeClr>
                </a:solidFill>
              </a:rPr>
              <a:t>в срок до 01 января</a:t>
            </a:r>
            <a:r>
              <a:rPr lang="ru-RU" sz="1200" dirty="0">
                <a:solidFill>
                  <a:schemeClr val="tx2">
                    <a:lumMod val="75000"/>
                  </a:schemeClr>
                </a:solidFill>
              </a:rPr>
              <a:t> следующего года направляются в Министерство.</a:t>
            </a:r>
          </a:p>
          <a:p>
            <a:pPr indent="450215" algn="just" fontAlgn="base">
              <a:lnSpc>
                <a:spcPct val="115000"/>
              </a:lnSpc>
              <a:spcAft>
                <a:spcPts val="0"/>
              </a:spcAft>
              <a:tabLst>
                <a:tab pos="540385" algn="l"/>
                <a:tab pos="798830" algn="l"/>
                <a:tab pos="900430" algn="l"/>
              </a:tabLst>
            </a:pPr>
            <a:endParaRPr lang="ru-RU" sz="15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7316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0" y="-128550"/>
            <a:ext cx="9143999" cy="5272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98680" y="195486"/>
            <a:ext cx="8958538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800" fontAlgn="base"/>
            <a:r>
              <a:rPr lang="ru-RU" b="1" dirty="0">
                <a:ln>
                  <a:solidFill>
                    <a:srgbClr val="C0504D">
                      <a:lumMod val="75000"/>
                    </a:srgbClr>
                  </a:solidFill>
                </a:ln>
                <a:solidFill>
                  <a:srgbClr val="C00000"/>
                </a:solidFill>
                <a:latin typeface="Garamond" pitchFamily="18" charset="0"/>
                <a:cs typeface="Times New Roman" pitchFamily="18" charset="0"/>
              </a:rPr>
              <a:t>Примерные расходы для составления сметы:</a:t>
            </a:r>
          </a:p>
          <a:p>
            <a:pPr indent="337661" defTabSz="685800" fontAlgn="base"/>
            <a:r>
              <a:rPr lang="ru-RU" sz="1350" dirty="0">
                <a:solidFill>
                  <a:schemeClr val="tx2">
                    <a:lumMod val="75000"/>
                  </a:schemeClr>
                </a:solidFill>
                <a:latin typeface="Times New Roman"/>
                <a:ea typeface="Calibri"/>
              </a:rPr>
              <a:t>Выплаты персоналу, научному консультанту, сотрудникам  экспериментальных  площадок.</a:t>
            </a:r>
            <a:endParaRPr lang="ru-RU" sz="1050" dirty="0">
              <a:solidFill>
                <a:schemeClr val="tx2">
                  <a:lumMod val="75000"/>
                </a:schemeClr>
              </a:solidFill>
              <a:latin typeface="Calibri"/>
              <a:ea typeface="Calibri"/>
            </a:endParaRPr>
          </a:p>
          <a:p>
            <a:pPr indent="337661" defTabSz="685800" fontAlgn="base"/>
            <a:r>
              <a:rPr lang="ru-RU" sz="1350" dirty="0">
                <a:solidFill>
                  <a:schemeClr val="tx2">
                    <a:lumMod val="75000"/>
                  </a:schemeClr>
                </a:solidFill>
                <a:latin typeface="Times New Roman"/>
                <a:ea typeface="Calibri"/>
              </a:rPr>
              <a:t>Командировочные расходы сотрудников.</a:t>
            </a:r>
            <a:endParaRPr lang="ru-RU" sz="1050" dirty="0">
              <a:solidFill>
                <a:schemeClr val="tx2">
                  <a:lumMod val="75000"/>
                </a:schemeClr>
              </a:solidFill>
              <a:latin typeface="Calibri"/>
              <a:ea typeface="Calibri"/>
            </a:endParaRPr>
          </a:p>
          <a:p>
            <a:pPr indent="337661" defTabSz="685800" fontAlgn="base"/>
            <a:r>
              <a:rPr lang="ru-RU" sz="1350" dirty="0">
                <a:solidFill>
                  <a:schemeClr val="tx2">
                    <a:lumMod val="75000"/>
                  </a:schemeClr>
                </a:solidFill>
                <a:latin typeface="Times New Roman"/>
                <a:ea typeface="Calibri"/>
              </a:rPr>
              <a:t>Расходы на приобретение программных продуктов, методических материалов.</a:t>
            </a:r>
            <a:endParaRPr lang="ru-RU" sz="1050" dirty="0">
              <a:solidFill>
                <a:schemeClr val="tx2">
                  <a:lumMod val="75000"/>
                </a:schemeClr>
              </a:solidFill>
              <a:latin typeface="Calibri"/>
              <a:ea typeface="Calibri"/>
            </a:endParaRPr>
          </a:p>
          <a:p>
            <a:pPr indent="337661" defTabSz="685800" fontAlgn="base"/>
            <a:r>
              <a:rPr lang="ru-RU" sz="1350" dirty="0">
                <a:solidFill>
                  <a:schemeClr val="tx2">
                    <a:lumMod val="75000"/>
                  </a:schemeClr>
                </a:solidFill>
                <a:latin typeface="Times New Roman"/>
                <a:ea typeface="Calibri"/>
              </a:rPr>
              <a:t>Расходы, предназначенные для распространения и тиражирования инновационного опыта</a:t>
            </a:r>
            <a:endParaRPr lang="ru-RU" sz="1050" dirty="0">
              <a:solidFill>
                <a:schemeClr val="tx2">
                  <a:lumMod val="75000"/>
                </a:schemeClr>
              </a:solidFill>
              <a:latin typeface="Calibri"/>
              <a:ea typeface="Calibri"/>
            </a:endParaRPr>
          </a:p>
          <a:p>
            <a:pPr indent="337661" defTabSz="685800" fontAlgn="base"/>
            <a:endParaRPr lang="ru-RU" sz="1350" dirty="0" smtClean="0">
              <a:solidFill>
                <a:schemeClr val="tx2">
                  <a:lumMod val="75000"/>
                </a:schemeClr>
              </a:solidFill>
              <a:latin typeface="Times New Roman"/>
              <a:ea typeface="Calibri"/>
            </a:endParaRPr>
          </a:p>
          <a:p>
            <a:pPr indent="337661" defTabSz="685800" fontAlgn="base"/>
            <a:r>
              <a:rPr lang="ru-RU" sz="1350" dirty="0" smtClean="0">
                <a:solidFill>
                  <a:schemeClr val="tx2">
                    <a:lumMod val="75000"/>
                  </a:schemeClr>
                </a:solidFill>
                <a:latin typeface="Times New Roman"/>
                <a:ea typeface="Calibri"/>
              </a:rPr>
              <a:t>Документы</a:t>
            </a:r>
            <a:r>
              <a:rPr lang="ru-RU" sz="1350" dirty="0">
                <a:solidFill>
                  <a:schemeClr val="tx2">
                    <a:lumMod val="75000"/>
                  </a:schemeClr>
                </a:solidFill>
                <a:latin typeface="Times New Roman"/>
                <a:ea typeface="Calibri"/>
              </a:rPr>
              <a:t>, отражающие характер расходов, должны содержать достаточно информации, чтобы было возможно однозначно:</a:t>
            </a:r>
            <a:endParaRPr lang="ru-RU" sz="1050" dirty="0">
              <a:solidFill>
                <a:schemeClr val="tx2">
                  <a:lumMod val="75000"/>
                </a:schemeClr>
              </a:solidFill>
              <a:latin typeface="Calibri"/>
              <a:ea typeface="Calibri"/>
            </a:endParaRPr>
          </a:p>
          <a:p>
            <a:pPr indent="337661" defTabSz="685800" fontAlgn="base"/>
            <a:r>
              <a:rPr lang="ru-RU" sz="1350" dirty="0">
                <a:solidFill>
                  <a:schemeClr val="tx2">
                    <a:lumMod val="75000"/>
                  </a:schemeClr>
                </a:solidFill>
                <a:latin typeface="Times New Roman"/>
                <a:ea typeface="Calibri"/>
              </a:rPr>
              <a:t>идентифицировать вид расходов,</a:t>
            </a:r>
            <a:endParaRPr lang="ru-RU" sz="1050" dirty="0">
              <a:solidFill>
                <a:schemeClr val="tx2">
                  <a:lumMod val="75000"/>
                </a:schemeClr>
              </a:solidFill>
              <a:latin typeface="Calibri"/>
              <a:ea typeface="Calibri"/>
            </a:endParaRPr>
          </a:p>
          <a:p>
            <a:pPr indent="337661" defTabSz="685800" fontAlgn="base"/>
            <a:r>
              <a:rPr lang="ru-RU" sz="1350" dirty="0">
                <a:solidFill>
                  <a:schemeClr val="tx2">
                    <a:lumMod val="75000"/>
                  </a:schemeClr>
                </a:solidFill>
                <a:latin typeface="Times New Roman"/>
                <a:ea typeface="Calibri"/>
              </a:rPr>
              <a:t>определить качественные и количественные характеристики расходов,</a:t>
            </a:r>
            <a:endParaRPr lang="ru-RU" sz="1050" dirty="0">
              <a:solidFill>
                <a:schemeClr val="tx2">
                  <a:lumMod val="75000"/>
                </a:schemeClr>
              </a:solidFill>
              <a:latin typeface="Calibri"/>
              <a:ea typeface="Calibri"/>
            </a:endParaRPr>
          </a:p>
          <a:p>
            <a:pPr indent="337661" defTabSz="685800" fontAlgn="base"/>
            <a:r>
              <a:rPr lang="ru-RU" sz="1350" dirty="0">
                <a:solidFill>
                  <a:schemeClr val="tx2">
                    <a:lumMod val="75000"/>
                  </a:schemeClr>
                </a:solidFill>
                <a:latin typeface="Times New Roman"/>
                <a:ea typeface="Calibri"/>
              </a:rPr>
              <a:t>подтвердить факт расходов (это особенно важно для услуг и работ, не имеющих материального результата). В наличии должны быть все сопутствующие подтверждающие платежные документы. Например, при разработке и составлении инновационной программы результатом является не только количество страниц печатного текста, но и содержание, и качество самой программы, которая должна соответствовать критериям эффективности, надежности, перспективности, реализуемости в массовой практике и пр.  Поэтому расчет стоимости таких работ целесообразно строить не на основе стоимости одной страницы и количества разработанных страниц, а на основе стоимости часа работы и трудозатрат на эту работу.</a:t>
            </a:r>
            <a:endParaRPr lang="ru-RU" sz="1050" dirty="0">
              <a:solidFill>
                <a:schemeClr val="tx2">
                  <a:lumMod val="75000"/>
                </a:schemeClr>
              </a:solidFill>
              <a:latin typeface="Calibri"/>
              <a:ea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08463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4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5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1852</TotalTime>
  <Words>1094</Words>
  <Application>Microsoft Office PowerPoint</Application>
  <PresentationFormat>Экран (16:9)</PresentationFormat>
  <Paragraphs>103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6</vt:i4>
      </vt:variant>
      <vt:variant>
        <vt:lpstr>Заголовки слайдов</vt:lpstr>
      </vt:variant>
      <vt:variant>
        <vt:i4>10</vt:i4>
      </vt:variant>
    </vt:vector>
  </HeadingPairs>
  <TitlesOfParts>
    <vt:vector size="16" baseType="lpstr">
      <vt:lpstr>1_Тема Office</vt:lpstr>
      <vt:lpstr>Тема Office</vt:lpstr>
      <vt:lpstr>2_Тема Office</vt:lpstr>
      <vt:lpstr>3_Тема Office</vt:lpstr>
      <vt:lpstr>4_Тема Office</vt:lpstr>
      <vt:lpstr>5_Тема Office</vt:lpstr>
      <vt:lpstr>Профессиональное развитие педагогических и управленческих работников в рамках гранта «Создание и поддержка региональных инновационных площадок (РИП)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service</dc:creator>
  <cp:lastModifiedBy>admin</cp:lastModifiedBy>
  <cp:revision>212</cp:revision>
  <cp:lastPrinted>2018-04-24T13:15:21Z</cp:lastPrinted>
  <dcterms:created xsi:type="dcterms:W3CDTF">2018-03-29T09:12:18Z</dcterms:created>
  <dcterms:modified xsi:type="dcterms:W3CDTF">2018-07-07T05:09:10Z</dcterms:modified>
</cp:coreProperties>
</file>